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7" r:id="rId4"/>
    <p:sldId id="275" r:id="rId5"/>
    <p:sldId id="262" r:id="rId6"/>
    <p:sldId id="259" r:id="rId7"/>
    <p:sldId id="278" r:id="rId8"/>
    <p:sldId id="263" r:id="rId9"/>
    <p:sldId id="261" r:id="rId10"/>
    <p:sldId id="279" r:id="rId11"/>
    <p:sldId id="268" r:id="rId12"/>
    <p:sldId id="265" r:id="rId13"/>
    <p:sldId id="280" r:id="rId14"/>
    <p:sldId id="266" r:id="rId15"/>
    <p:sldId id="271" r:id="rId16"/>
    <p:sldId id="270" r:id="rId17"/>
    <p:sldId id="276" r:id="rId18"/>
    <p:sldId id="274" r:id="rId19"/>
    <p:sldId id="273" r:id="rId20"/>
    <p:sldId id="288" r:id="rId21"/>
    <p:sldId id="281" r:id="rId22"/>
    <p:sldId id="285" r:id="rId23"/>
    <p:sldId id="286" r:id="rId24"/>
    <p:sldId id="287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5918" autoAdjust="0"/>
  </p:normalViewPr>
  <p:slideViewPr>
    <p:cSldViewPr snapToGrid="0" showGuides="1">
      <p:cViewPr>
        <p:scale>
          <a:sx n="75" d="100"/>
          <a:sy n="75" d="100"/>
        </p:scale>
        <p:origin x="1891" y="2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DCB7B-BF5A-4B39-A02B-5F122EA79748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62B8B-B4E5-4694-BE60-3961801F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PPT for each of these models will explain them in more detail</a:t>
            </a:r>
          </a:p>
          <a:p>
            <a:r>
              <a:rPr lang="en-US" dirty="0"/>
              <a:t>Each group </a:t>
            </a:r>
            <a:r>
              <a:rPr lang="en-US" baseline="0" dirty="0"/>
              <a:t>use the same closed-loop model diagram. The only difference is the input.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1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experimental setup: multiple independent boxes/rigs coupled</a:t>
            </a:r>
            <a:r>
              <a:rPr lang="en-US" baseline="0" dirty="0"/>
              <a:t> together through a set of one-off interfaces.</a:t>
            </a:r>
          </a:p>
          <a:p>
            <a:r>
              <a:rPr lang="en-US" baseline="0" dirty="0"/>
              <a:t>The key point is that the same stimulator, coupled to the same electrodes in the patient, can be controlled </a:t>
            </a:r>
          </a:p>
          <a:p>
            <a:pPr marL="228600" indent="-228600">
              <a:buAutoNum type="arabicParenR"/>
            </a:pPr>
            <a:r>
              <a:rPr lang="en-US" baseline="0" dirty="0"/>
              <a:t>directly by the task (stimulation linked to presentation of task cues and responses), </a:t>
            </a:r>
          </a:p>
          <a:p>
            <a:pPr marL="228600" indent="-228600">
              <a:buAutoNum type="arabicParenR"/>
            </a:pPr>
            <a:r>
              <a:rPr lang="en-US" baseline="0" dirty="0"/>
              <a:t>by a real-time estimation of our hidden state variables, or </a:t>
            </a:r>
          </a:p>
          <a:p>
            <a:pPr marL="228600" indent="-228600">
              <a:buAutoNum type="arabicParenR"/>
            </a:pPr>
            <a:r>
              <a:rPr lang="en-US" baseline="0" dirty="0"/>
              <a:t>by real-time estimation of a neurophysiologic variable.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Today we’re showing you (1) and (3).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1A69E8-9961-3D4D-8E35-C5436A93E7A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7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 simulated data generated from patient running MSIT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Contacts are selected to create bipolar channels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Stimulation happens on following 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Detection happens if ANY feature is &gt;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Threshold is updated in each trial based on signal 0.5sec before trigger (Trigger: </a:t>
            </a:r>
            <a:r>
              <a:rPr lang="en-US" baseline="0" dirty="0" err="1">
                <a:solidFill>
                  <a:schemeClr val="accent2">
                    <a:lumMod val="75000"/>
                  </a:schemeClr>
                </a:solidFill>
              </a:rPr>
              <a:t>EEGData</a:t>
            </a: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</a:t>
            </a:r>
            <a:r>
              <a:rPr lang="en-US"/>
              <a:t>video capture on how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7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9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393192"/>
            <a:ext cx="8549194" cy="73490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626" y="1362803"/>
            <a:ext cx="7870570" cy="5206271"/>
          </a:xfrm>
        </p:spPr>
        <p:txBody>
          <a:bodyPr/>
          <a:lstStyle>
            <a:lvl1pPr>
              <a:spcBef>
                <a:spcPts val="400"/>
              </a:spcBef>
              <a:defRPr sz="3200"/>
            </a:lvl1pPr>
            <a:lvl2pPr>
              <a:spcBef>
                <a:spcPts val="400"/>
              </a:spcBef>
              <a:defRPr sz="2800"/>
            </a:lvl2pPr>
            <a:lvl3pPr>
              <a:spcBef>
                <a:spcPts val="400"/>
              </a:spcBef>
              <a:defRPr sz="2800"/>
            </a:lvl3pPr>
            <a:lvl4pPr>
              <a:spcBef>
                <a:spcPts val="400"/>
              </a:spcBef>
              <a:defRPr sz="2800"/>
            </a:lvl4pPr>
            <a:lvl5pPr>
              <a:spcBef>
                <a:spcPts val="40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4CBD6-D5C8-384C-B459-A6ABCBD1E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FA24D-9B10-B440-BA15-E910C3CFC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5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082E5-45B2-1549-8D18-ADA118804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77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121959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1400112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2473331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B66D0-0ABD-884C-AAF9-3B11DEE9B6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4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279AE-9EF2-1E42-B2E3-B065A299C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93192"/>
            <a:ext cx="8549194" cy="73490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Agenda / Overview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4CBD6-D5C8-384C-B459-A6ABCBD1E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8592" y="1316354"/>
            <a:ext cx="796060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Modeling anxiety through MSIT (Cognitive Flexibility) and War (Impulsivity) tasks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Behavior &amp; neurophysiologic change in MSIT, links to cingulate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Behavior &amp; neurophysiologic change in War task, further links to cingulate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Summary of near-term closed-loop plan</a:t>
            </a:r>
          </a:p>
        </p:txBody>
      </p:sp>
    </p:spTree>
    <p:extLst>
      <p:ext uri="{BB962C8B-B14F-4D97-AF65-F5344CB8AC3E}">
        <p14:creationId xmlns:p14="http://schemas.microsoft.com/office/powerpoint/2010/main" val="288853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53821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4"/>
            <a:ext cx="7972148" cy="3823446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CF1ED-01D6-EA4A-802C-ED9D08F64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7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295067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DCB92-C353-EC4F-BCDA-1FFD39BDC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33" y="1437516"/>
            <a:ext cx="3999774" cy="49130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5546" y="1437516"/>
            <a:ext cx="3999774" cy="49130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22138-8153-5C41-8D95-543095531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3085F-2562-F34B-91A7-93C52479B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EC41C-FE49-2A46-8F05-B812900DB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4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36117-BF77-8F43-9EB1-3C12DE85D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93700"/>
            <a:ext cx="8550275" cy="7302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43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436ED875-FDD4-614A-A442-05932F4064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675438"/>
            <a:ext cx="7999413" cy="18256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914400" y="7938"/>
            <a:ext cx="7999413" cy="3111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77" r:id="rId2"/>
    <p:sldLayoutId id="2147484359" r:id="rId3"/>
    <p:sldLayoutId id="2147484368" r:id="rId4"/>
    <p:sldLayoutId id="2147484360" r:id="rId5"/>
    <p:sldLayoutId id="2147484361" r:id="rId6"/>
    <p:sldLayoutId id="2147484369" r:id="rId7"/>
    <p:sldLayoutId id="2147484362" r:id="rId8"/>
    <p:sldLayoutId id="2147484363" r:id="rId9"/>
    <p:sldLayoutId id="2147484364" r:id="rId10"/>
    <p:sldLayoutId id="2147484365" r:id="rId11"/>
    <p:sldLayoutId id="2147484370" r:id="rId12"/>
    <p:sldLayoutId id="2147484371" r:id="rId13"/>
    <p:sldLayoutId id="2147484372" r:id="rId14"/>
    <p:sldLayoutId id="2147484366" r:id="rId15"/>
    <p:sldLayoutId id="2147484367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ts val="2000"/>
        </a:spcBef>
        <a:spcAft>
          <a:spcPct val="0"/>
        </a:spcAft>
        <a:buClr>
          <a:schemeClr val="accent1"/>
        </a:buClr>
        <a:buFont typeface="Wingdings 2" charset="0"/>
        <a:buChar char=""/>
        <a:defRPr sz="2000"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85800" indent="-336550" algn="l" rtl="0" eaLnBrk="1" fontAlgn="base" hangingPunct="1">
        <a:spcBef>
          <a:spcPts val="600"/>
        </a:spcBef>
        <a:spcAft>
          <a:spcPct val="0"/>
        </a:spcAft>
        <a:buClr>
          <a:srgbClr val="51640B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0350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371600" indent="-336550" algn="l" rtl="0" eaLnBrk="1" fontAlgn="base" hangingPunct="1">
        <a:spcBef>
          <a:spcPts val="600"/>
        </a:spcBef>
        <a:spcAft>
          <a:spcPct val="0"/>
        </a:spcAft>
        <a:buClr>
          <a:srgbClr val="51640B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7208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CLoSES-SEM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354085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Stimulator (TTL)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06" t="32992" r="1126" b="4757"/>
          <a:stretch/>
        </p:blipFill>
        <p:spPr>
          <a:xfrm>
            <a:off x="1" y="1355463"/>
            <a:ext cx="9144000" cy="39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3776" y="5622276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information is sent through UDP (crossover cable) </a:t>
            </a:r>
          </a:p>
          <a:p>
            <a:r>
              <a:rPr lang="en-US" dirty="0"/>
              <a:t>to host computer (e.g. </a:t>
            </a:r>
            <a:r>
              <a:rPr lang="en-US" dirty="0" err="1"/>
              <a:t>spikewave</a:t>
            </a:r>
            <a:r>
              <a:rPr lang="en-US" dirty="0"/>
              <a:t>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00" t="12575" r="-1399" b="4846"/>
          <a:stretch/>
        </p:blipFill>
        <p:spPr>
          <a:xfrm>
            <a:off x="148908" y="1271017"/>
            <a:ext cx="9098280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different Inputs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" t="12488" r="4600" b="4661"/>
          <a:stretch/>
        </p:blipFill>
        <p:spPr>
          <a:xfrm>
            <a:off x="222060" y="1211963"/>
            <a:ext cx="8549640" cy="4064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112" y="5705856"/>
            <a:ext cx="716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ClosedLoopStimXpcTarget</a:t>
            </a:r>
            <a:r>
              <a:rPr lang="en-US" dirty="0"/>
              <a:t>: Input from BlackRock through UDP </a:t>
            </a:r>
          </a:p>
          <a:p>
            <a:r>
              <a:rPr lang="en-US" dirty="0"/>
              <a:t>(Ethernet network connection)</a:t>
            </a:r>
          </a:p>
        </p:txBody>
      </p:sp>
    </p:spTree>
    <p:extLst>
      <p:ext uri="{BB962C8B-B14F-4D97-AF65-F5344CB8AC3E}">
        <p14:creationId xmlns:p14="http://schemas.microsoft.com/office/powerpoint/2010/main" val="298716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ClosedLoopStimXpcTarget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from NSP1 corresponds to contacts: 1-200</a:t>
            </a:r>
          </a:p>
          <a:p>
            <a:r>
              <a:rPr lang="en-US" dirty="0"/>
              <a:t>Input from NSP2 corresponds to contacts: 201-400</a:t>
            </a:r>
          </a:p>
          <a:p>
            <a:r>
              <a:rPr lang="en-US" dirty="0"/>
              <a:t>Triggers:</a:t>
            </a:r>
          </a:p>
          <a:p>
            <a:pPr lvl="3"/>
            <a:r>
              <a:rPr lang="en-US" sz="1800" dirty="0"/>
              <a:t>Ainp1 (sync) = 129</a:t>
            </a:r>
          </a:p>
          <a:p>
            <a:pPr lvl="3"/>
            <a:r>
              <a:rPr lang="en-US" sz="1800" dirty="0"/>
              <a:t>Ainp2 (</a:t>
            </a:r>
            <a:r>
              <a:rPr lang="en-US" sz="1800" dirty="0" err="1"/>
              <a:t>trigToStim</a:t>
            </a:r>
            <a:r>
              <a:rPr lang="en-US" sz="1800" dirty="0"/>
              <a:t>) = 130</a:t>
            </a:r>
          </a:p>
          <a:p>
            <a:pPr lvl="3"/>
            <a:r>
              <a:rPr lang="en-US" sz="1800" dirty="0"/>
              <a:t>Ainp3 (</a:t>
            </a:r>
            <a:r>
              <a:rPr lang="en-US" sz="1800" dirty="0" err="1"/>
              <a:t>ImageOnset</a:t>
            </a:r>
            <a:r>
              <a:rPr lang="en-US" sz="1800" dirty="0"/>
              <a:t>) = 131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38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different Inputs: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6112" y="5705856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ClosedLoopStim_SimulatedInput</a:t>
            </a:r>
            <a:r>
              <a:rPr lang="en-US" dirty="0"/>
              <a:t>: everything runs on your computer.</a:t>
            </a:r>
          </a:p>
          <a:p>
            <a:r>
              <a:rPr lang="en-US" dirty="0"/>
              <a:t>Possible inputs: random noise or </a:t>
            </a:r>
            <a:r>
              <a:rPr lang="en-US" dirty="0" err="1"/>
              <a:t>Matlab</a:t>
            </a:r>
            <a:r>
              <a:rPr lang="en-US" dirty="0"/>
              <a:t> variable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99" t="12202" r="20301" b="17895"/>
          <a:stretch/>
        </p:blipFill>
        <p:spPr>
          <a:xfrm>
            <a:off x="795528" y="1399033"/>
            <a:ext cx="71231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CLoSES-SEM with GUI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4"/>
            <a:ext cx="7870570" cy="2622600"/>
          </a:xfrm>
        </p:spPr>
        <p:txBody>
          <a:bodyPr/>
          <a:lstStyle/>
          <a:p>
            <a:r>
              <a:rPr lang="en-US" sz="2800" dirty="0"/>
              <a:t>Turn on CLoSES </a:t>
            </a:r>
            <a:r>
              <a:rPr lang="en-US" sz="2800" i="1" dirty="0"/>
              <a:t>target</a:t>
            </a:r>
            <a:r>
              <a:rPr lang="en-US" sz="2800" dirty="0"/>
              <a:t> computer </a:t>
            </a:r>
            <a:r>
              <a:rPr lang="en-US" sz="2000" dirty="0"/>
              <a:t>(“CLoSES” USB should be connected)</a:t>
            </a:r>
            <a:endParaRPr lang="en-US" dirty="0"/>
          </a:p>
          <a:p>
            <a:r>
              <a:rPr lang="en-US" sz="2800" dirty="0"/>
              <a:t>In MATLBA 2016b type: </a:t>
            </a:r>
            <a:r>
              <a:rPr lang="en-US" sz="2000" dirty="0" err="1"/>
              <a:t>GUINeuralDecoderClosedLoopConsole</a:t>
            </a:r>
            <a:r>
              <a:rPr lang="en-US" sz="2000" dirty="0"/>
              <a:t> ('</a:t>
            </a:r>
            <a:r>
              <a:rPr lang="en-US" sz="2000" dirty="0" err="1"/>
              <a:t>PatientName</a:t>
            </a:r>
            <a:r>
              <a:rPr lang="en-US" sz="2000" dirty="0"/>
              <a:t>',NAME)</a:t>
            </a:r>
          </a:p>
          <a:p>
            <a:r>
              <a:rPr lang="en-US" sz="2400" dirty="0"/>
              <a:t>On Initialization screen select config file, neural model, and type of experiment</a:t>
            </a:r>
          </a:p>
          <a:p>
            <a:r>
              <a:rPr lang="en-US" sz="2400" dirty="0"/>
              <a:t>Example for MSIT Closed-Loop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3353-4B6E-4013-B689-94D31833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08" y="3629549"/>
            <a:ext cx="3450366" cy="25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inputs: </a:t>
            </a:r>
          </a:p>
          <a:p>
            <a:pPr lvl="1"/>
            <a:r>
              <a:rPr lang="en-US" dirty="0"/>
              <a:t>Random noise + sine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variable (MAT file)</a:t>
            </a:r>
          </a:p>
          <a:p>
            <a:pPr lvl="2"/>
            <a:r>
              <a:rPr lang="en-US" dirty="0"/>
              <a:t>Scripts to generate MAT </a:t>
            </a:r>
            <a:r>
              <a:rPr lang="en-US" sz="2000" dirty="0"/>
              <a:t>(in folder </a:t>
            </a:r>
            <a:r>
              <a:rPr lang="en-US" sz="2000" dirty="0" err="1"/>
              <a:t>SimulationsCode</a:t>
            </a:r>
            <a:r>
              <a:rPr lang="en-US" sz="2000" dirty="0"/>
              <a:t>)</a:t>
            </a:r>
            <a:r>
              <a:rPr lang="en-US" dirty="0"/>
              <a:t>:</a:t>
            </a:r>
          </a:p>
          <a:p>
            <a:pPr lvl="3"/>
            <a:r>
              <a:rPr lang="en-US" sz="2000" dirty="0" err="1"/>
              <a:t>script_createSimDataFromRealData.m</a:t>
            </a:r>
            <a:endParaRPr lang="en-US" sz="2000" dirty="0"/>
          </a:p>
          <a:p>
            <a:pPr lvl="3"/>
            <a:r>
              <a:rPr lang="en-US" sz="2000" dirty="0" err="1"/>
              <a:t>script_createSimDataFromNEVfile.m</a:t>
            </a:r>
            <a:endParaRPr lang="en-US" sz="2000" dirty="0"/>
          </a:p>
          <a:p>
            <a:pPr lvl="3"/>
            <a:r>
              <a:rPr lang="en-US" sz="2000" dirty="0" err="1"/>
              <a:t>script_createSimDataFromPlexonFiles.m</a:t>
            </a:r>
            <a:endParaRPr lang="en-US" sz="2000" dirty="0"/>
          </a:p>
          <a:p>
            <a:pPr lvl="2"/>
            <a:r>
              <a:rPr lang="en-US" sz="2000" dirty="0"/>
              <a:t>See also: </a:t>
            </a:r>
            <a:r>
              <a:rPr lang="en-US" sz="2000" dirty="0" err="1"/>
              <a:t>stepByStepCreateSimulatedDataSet.m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5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1347" y="460924"/>
            <a:ext cx="673774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simulated data generated from patient running MSIT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F93312-9CD9-4852-BD04-F81DF3C3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7" y="897988"/>
            <a:ext cx="6668472" cy="5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3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8" y="393192"/>
            <a:ext cx="7315200" cy="6313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1364" y="466344"/>
            <a:ext cx="447430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 simulated using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sine+random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to Visualize and Save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58" t="15805" r="365" b="11492"/>
          <a:stretch/>
        </p:blipFill>
        <p:spPr>
          <a:xfrm>
            <a:off x="0" y="1615441"/>
            <a:ext cx="8849361" cy="4185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0240" y="1737360"/>
            <a:ext cx="902811" cy="369332"/>
          </a:xfrm>
          <a:prstGeom prst="borderCallout2">
            <a:avLst>
              <a:gd name="adj1" fmla="val 43508"/>
              <a:gd name="adj2" fmla="val 100828"/>
              <a:gd name="adj3" fmla="val 43508"/>
              <a:gd name="adj4" fmla="val 116127"/>
              <a:gd name="adj5" fmla="val 101496"/>
              <a:gd name="adj6" fmla="val 12776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To GUI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171224"/>
            <a:ext cx="1582484" cy="36933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7035"/>
              <a:gd name="adj6" fmla="val -43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From Decider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1167" y="4104640"/>
            <a:ext cx="1261884" cy="369332"/>
          </a:xfrm>
          <a:prstGeom prst="borderCallout2">
            <a:avLst>
              <a:gd name="adj1" fmla="val 43508"/>
              <a:gd name="adj2" fmla="val 100828"/>
              <a:gd name="adj3" fmla="val 43508"/>
              <a:gd name="adj4" fmla="val 116127"/>
              <a:gd name="adj5" fmla="val -165343"/>
              <a:gd name="adj6" fmla="val 13018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Save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81" y="6000552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Runs on host computer</a:t>
            </a:r>
          </a:p>
          <a:p>
            <a:r>
              <a:rPr lang="en-US" dirty="0"/>
              <a:t>(where GUI is)</a:t>
            </a:r>
          </a:p>
        </p:txBody>
      </p:sp>
    </p:spTree>
    <p:extLst>
      <p:ext uri="{BB962C8B-B14F-4D97-AF65-F5344CB8AC3E}">
        <p14:creationId xmlns:p14="http://schemas.microsoft.com/office/powerpoint/2010/main" val="28978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presentation aims to provide an overview of the CLoSES-SEM platform</a:t>
            </a:r>
          </a:p>
          <a:p>
            <a:r>
              <a:rPr lang="en-US" dirty="0"/>
              <a:t>It is designed to detect and send stimulation during cognitive tasks.</a:t>
            </a:r>
          </a:p>
          <a:p>
            <a:r>
              <a:rPr lang="en-US" dirty="0"/>
              <a:t>It uses encoder/decoder model to estimate hidden cognitive state.</a:t>
            </a:r>
          </a:p>
          <a:p>
            <a:r>
              <a:rPr lang="en-US" dirty="0"/>
              <a:t>Usually detection occurs during a trial and stimulation at the start of the following trial.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4CF1ED-01D6-EA4A-802C-ED9D08F646B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89CA-BB3C-4FCF-8DCC-637773BD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8629A-4887-4A72-81A6-CC6331A6A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F2566-78AC-4D7F-A3AF-2EA4EFC23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32" t="9185"/>
          <a:stretch/>
        </p:blipFill>
        <p:spPr>
          <a:xfrm>
            <a:off x="7041398" y="393192"/>
            <a:ext cx="1977190" cy="62280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01E077-9F36-4015-B1B2-838805EAF46A}"/>
              </a:ext>
            </a:extLst>
          </p:cNvPr>
          <p:cNvSpPr txBox="1">
            <a:spLocks/>
          </p:cNvSpPr>
          <p:nvPr/>
        </p:nvSpPr>
        <p:spPr>
          <a:xfrm>
            <a:off x="678626" y="1362803"/>
            <a:ext cx="5825691" cy="520627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"/>
              <a:defRPr sz="2000" kern="1200">
                <a:solidFill>
                  <a:srgbClr val="595959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685800" indent="-3365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1640B"/>
              </a:buClr>
              <a:buFont typeface="Wingdings 2" charset="0"/>
              <a:buChar char=""/>
              <a:defRPr kern="1200">
                <a:solidFill>
                  <a:srgbClr val="595959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035050" indent="-3492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"/>
              <a:defRPr kern="1200">
                <a:solidFill>
                  <a:srgbClr val="595959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371600" indent="-3365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1640B"/>
              </a:buClr>
              <a:buFont typeface="Wingdings 2" charset="0"/>
              <a:buChar char=""/>
              <a:defRPr kern="1200">
                <a:solidFill>
                  <a:srgbClr val="595959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1720850" indent="-3492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"/>
              <a:defRPr kern="1200">
                <a:solidFill>
                  <a:srgbClr val="595959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Contacts: left column is first contact of bipolar channel. Right column is second contact of bipolar channel. </a:t>
            </a:r>
          </a:p>
          <a:p>
            <a:pPr lvl="1"/>
            <a:r>
              <a:rPr lang="en-US"/>
              <a:t>Bipolar channel = # left col - # right col</a:t>
            </a:r>
          </a:p>
          <a:p>
            <a:pPr lvl="1"/>
            <a:r>
              <a:rPr lang="en-US"/>
              <a:t>NOTE: NSP2 contacts are 201 and above</a:t>
            </a:r>
          </a:p>
          <a:p>
            <a:r>
              <a:rPr lang="en-US" sz="2400"/>
              <a:t>Trigger: contact # of baseline trigger </a:t>
            </a:r>
          </a:p>
          <a:p>
            <a:pPr lvl="1"/>
            <a:r>
              <a:rPr lang="en-US" sz="2000"/>
              <a:t>Image onset for real time (default 131 – ainp3); </a:t>
            </a:r>
          </a:p>
          <a:p>
            <a:pPr lvl="1"/>
            <a:r>
              <a:rPr lang="en-US" sz="2000"/>
              <a:t>one before last for simulation</a:t>
            </a:r>
          </a:p>
          <a:p>
            <a:r>
              <a:rPr lang="en-US" sz="2400"/>
              <a:t> StimTrig: contact # of stimulation/detection trigger</a:t>
            </a:r>
          </a:p>
          <a:p>
            <a:pPr lvl="1"/>
            <a:r>
              <a:rPr lang="en-US" sz="2000"/>
              <a:t>usually same as Baseline Trigger</a:t>
            </a:r>
          </a:p>
          <a:p>
            <a:endParaRPr lang="en-US" sz="240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949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075857" cy="5206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Detect if state &gt; (&lt;) Upper (Lower) Threshold</a:t>
            </a:r>
          </a:p>
          <a:p>
            <a:r>
              <a:rPr lang="en-US" sz="2400" dirty="0"/>
              <a:t>Thresholds:</a:t>
            </a:r>
          </a:p>
          <a:p>
            <a:pPr lvl="1"/>
            <a:r>
              <a:rPr lang="en-US" sz="2000" dirty="0"/>
              <a:t>Upper: Stimulate if state output is above this value. </a:t>
            </a:r>
          </a:p>
          <a:p>
            <a:pPr lvl="1"/>
            <a:r>
              <a:rPr lang="en-US" sz="2000" dirty="0"/>
              <a:t>Lower:  Stimulate if state output is below this value.</a:t>
            </a:r>
          </a:p>
          <a:p>
            <a:r>
              <a:rPr lang="en-US" sz="2400" dirty="0"/>
              <a:t>State output : 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Upper/Lower bound</a:t>
            </a:r>
          </a:p>
          <a:p>
            <a:r>
              <a:rPr lang="en-US" sz="2400" dirty="0"/>
              <a:t>Initial X0: initial mean / std for decoder model</a:t>
            </a:r>
          </a:p>
          <a:p>
            <a:r>
              <a:rPr lang="en-US" sz="2400" dirty="0"/>
              <a:t>Channels/Pairs to use as input to decoder model can be:</a:t>
            </a:r>
          </a:p>
          <a:p>
            <a:pPr lvl="1"/>
            <a:r>
              <a:rPr lang="en-US" sz="2000" dirty="0"/>
              <a:t> manually selected</a:t>
            </a:r>
          </a:p>
          <a:p>
            <a:pPr lvl="1"/>
            <a:r>
              <a:rPr lang="en-US" sz="2000" dirty="0"/>
              <a:t>Selected from </a:t>
            </a:r>
            <a:r>
              <a:rPr lang="en-US" sz="2000" dirty="0" err="1"/>
              <a:t>dValid</a:t>
            </a:r>
            <a:r>
              <a:rPr lang="en-US" sz="2000" dirty="0"/>
              <a:t> (features used as input in the model)</a:t>
            </a:r>
          </a:p>
          <a:p>
            <a:pPr lvl="1"/>
            <a:r>
              <a:rPr lang="en-US" sz="2000" dirty="0"/>
              <a:t>All selected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16769-2E24-44AE-8452-5D1A4D3AB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32" t="9185"/>
          <a:stretch/>
        </p:blipFill>
        <p:spPr>
          <a:xfrm>
            <a:off x="7041398" y="393192"/>
            <a:ext cx="1977190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Visualization</a:t>
            </a:r>
          </a:p>
          <a:p>
            <a:r>
              <a:rPr lang="en-US" sz="2400" dirty="0"/>
              <a:t>Channels / Pairs:</a:t>
            </a:r>
          </a:p>
          <a:p>
            <a:pPr lvl="1"/>
            <a:r>
              <a:rPr lang="en-US" sz="2000" dirty="0"/>
              <a:t>Select which channels or pairs to visualize. </a:t>
            </a:r>
          </a:p>
          <a:p>
            <a:pPr lvl="1"/>
            <a:r>
              <a:rPr lang="en-US" sz="2000" dirty="0"/>
              <a:t>Same as detection: if clicked, channels/pairs take the values of the detection channels/pairs.</a:t>
            </a:r>
          </a:p>
          <a:p>
            <a:pPr lvl="1"/>
            <a:r>
              <a:rPr lang="en-US" sz="2000" dirty="0"/>
              <a:t>From </a:t>
            </a:r>
            <a:r>
              <a:rPr lang="en-US" sz="2000" dirty="0" err="1"/>
              <a:t>dValid</a:t>
            </a:r>
            <a:r>
              <a:rPr lang="en-US" sz="2000" dirty="0"/>
              <a:t> all inputs of decoder model</a:t>
            </a:r>
          </a:p>
          <a:p>
            <a:r>
              <a:rPr lang="en-US" sz="2400" dirty="0"/>
              <a:t>Stim Average:</a:t>
            </a:r>
          </a:p>
          <a:p>
            <a:pPr lvl="1"/>
            <a:r>
              <a:rPr lang="en-US" sz="2000" dirty="0"/>
              <a:t>Before: time before stimulation in averaged plot (in second)</a:t>
            </a:r>
          </a:p>
          <a:p>
            <a:pPr lvl="1"/>
            <a:r>
              <a:rPr lang="en-US" sz="2000" dirty="0"/>
              <a:t>After: time after stimulation in averaged plot (in second). Before + after is always &lt; 5sec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83CBB-8088-4594-8519-375E37EC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32" t="9185"/>
          <a:stretch/>
        </p:blipFill>
        <p:spPr>
          <a:xfrm>
            <a:off x="7041398" y="393192"/>
            <a:ext cx="1977190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r>
              <a:rPr lang="en-US" sz="2400" dirty="0"/>
              <a:t>Starts: starts model. </a:t>
            </a:r>
          </a:p>
          <a:p>
            <a:pPr lvl="1"/>
            <a:r>
              <a:rPr lang="en-US" sz="2000" dirty="0"/>
              <a:t>If in rig the first time or each time a combo is changed (filters, features, </a:t>
            </a:r>
            <a:r>
              <a:rPr lang="en-US" sz="2000" dirty="0" err="1"/>
              <a:t>etc</a:t>
            </a:r>
            <a:r>
              <a:rPr lang="en-US" sz="2000" dirty="0"/>
              <a:t>) it will compile (takes about 1 minute).</a:t>
            </a:r>
          </a:p>
          <a:p>
            <a:r>
              <a:rPr lang="en-US" sz="2400" dirty="0"/>
              <a:t>Stop: when stop is clicked data is saved in </a:t>
            </a:r>
            <a:r>
              <a:rPr lang="en-US" sz="2400" dirty="0" err="1"/>
              <a:t>dirResults</a:t>
            </a:r>
            <a:r>
              <a:rPr lang="en-US" sz="2400" dirty="0"/>
              <a:t> directory (</a:t>
            </a:r>
            <a:r>
              <a:rPr lang="en-US" sz="2000" dirty="0"/>
              <a:t>default C:\Temp</a:t>
            </a:r>
            <a:r>
              <a:rPr lang="en-US" sz="2400" dirty="0"/>
              <a:t>).</a:t>
            </a:r>
          </a:p>
          <a:p>
            <a:pPr lvl="1"/>
            <a:r>
              <a:rPr lang="en-US" sz="2000" dirty="0"/>
              <a:t>File format: </a:t>
            </a:r>
            <a:r>
              <a:rPr lang="en-US" sz="1800" dirty="0" err="1"/>
              <a:t>SessionData_PATIENTNAME_DATE_TIME.mat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3944" t="88851" r="986" b="4515"/>
          <a:stretch/>
        </p:blipFill>
        <p:spPr>
          <a:xfrm>
            <a:off x="6624923" y="1345551"/>
            <a:ext cx="2493035" cy="5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Other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r>
              <a:rPr lang="en-US" sz="2400" dirty="0"/>
              <a:t>Only the most common parameters can be modified on the GUI. Other parameters can be configured on Configuration files. </a:t>
            </a:r>
          </a:p>
          <a:p>
            <a:r>
              <a:rPr lang="en-US" sz="2400" dirty="0"/>
              <a:t>For detailed information of each parameter look at the different </a:t>
            </a:r>
            <a:r>
              <a:rPr lang="en-US" sz="2400" dirty="0" err="1"/>
              <a:t>config</a:t>
            </a:r>
            <a:r>
              <a:rPr lang="en-US" sz="2400" dirty="0"/>
              <a:t> files or at </a:t>
            </a:r>
            <a:r>
              <a:rPr lang="en-US" sz="2400" b="1" i="1" dirty="0" err="1"/>
              <a:t>InitCoreParams.m</a:t>
            </a:r>
            <a:r>
              <a:rPr lang="en-US" sz="2400" dirty="0"/>
              <a:t> in folder </a:t>
            </a:r>
            <a:r>
              <a:rPr lang="en-US" sz="2400" b="1" i="1" dirty="0"/>
              <a:t>Parameters</a:t>
            </a:r>
            <a:endParaRPr lang="en-US" sz="2000" b="1" i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CLoSES-RT: Closed Loop to Physiology</a:t>
            </a:r>
          </a:p>
          <a:p>
            <a:pPr lvl="1"/>
            <a:r>
              <a:rPr lang="en-US" dirty="0"/>
              <a:t> Human Real Time </a:t>
            </a:r>
            <a:r>
              <a:rPr lang="en-US" sz="2400" dirty="0"/>
              <a:t>(data from BlackRock NSP)</a:t>
            </a:r>
            <a:endParaRPr lang="en-US" dirty="0"/>
          </a:p>
          <a:p>
            <a:pPr lvl="1"/>
            <a:r>
              <a:rPr lang="en-US" dirty="0"/>
              <a:t> NHP Real Time </a:t>
            </a:r>
            <a:r>
              <a:rPr lang="en-US" sz="2400" dirty="0"/>
              <a:t>(data from </a:t>
            </a:r>
            <a:r>
              <a:rPr lang="en-US" sz="2400" dirty="0" err="1"/>
              <a:t>Plexon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 Simulations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CLoSES-SEM: Trial by Trial Neural Decoder Model</a:t>
            </a:r>
          </a:p>
          <a:p>
            <a:pPr lvl="1"/>
            <a:r>
              <a:rPr lang="en-US" dirty="0"/>
              <a:t>Human Real Time </a:t>
            </a:r>
            <a:r>
              <a:rPr lang="en-US" sz="2400" dirty="0"/>
              <a:t>(data from BlackRock NSP)</a:t>
            </a:r>
          </a:p>
          <a:p>
            <a:pPr lvl="1"/>
            <a:r>
              <a:rPr lang="en-US" dirty="0"/>
              <a:t>Simulations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4CF1ED-01D6-EA4A-802C-ED9D08F646B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3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Hardware Strategy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z="1400" smtClean="0"/>
              <a:pPr>
                <a:defRPr/>
              </a:pPr>
              <a:t>3</a:t>
            </a:fld>
            <a:endParaRPr lang="en-US" sz="1400"/>
          </a:p>
        </p:txBody>
      </p:sp>
      <p:sp>
        <p:nvSpPr>
          <p:cNvPr id="45" name="Rectangle 44"/>
          <p:cNvSpPr/>
          <p:nvPr/>
        </p:nvSpPr>
        <p:spPr>
          <a:xfrm>
            <a:off x="818641" y="5937593"/>
            <a:ext cx="7244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Schematic of closed-loop experiments using rack-mounted hardware.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9305" y="1415856"/>
            <a:ext cx="6625029" cy="4026287"/>
            <a:chOff x="599305" y="1415856"/>
            <a:chExt cx="6625029" cy="4026287"/>
          </a:xfrm>
        </p:grpSpPr>
        <p:grpSp>
          <p:nvGrpSpPr>
            <p:cNvPr id="81" name="Group 80"/>
            <p:cNvGrpSpPr/>
            <p:nvPr/>
          </p:nvGrpSpPr>
          <p:grpSpPr>
            <a:xfrm>
              <a:off x="599305" y="1513035"/>
              <a:ext cx="2146986" cy="948303"/>
              <a:chOff x="1233577" y="1962734"/>
              <a:chExt cx="2146986" cy="948303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233577" y="1962734"/>
                <a:ext cx="2146986" cy="94830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43693" y="2022742"/>
                <a:ext cx="17700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Neural Acquisition</a:t>
                </a:r>
              </a:p>
            </p:txBody>
          </p:sp>
          <p:pic>
            <p:nvPicPr>
              <p:cNvPr id="13" name="Picture 12" descr="Untitled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6609" y="2321131"/>
                <a:ext cx="2000922" cy="476541"/>
              </a:xfrm>
              <a:prstGeom prst="rect">
                <a:avLst/>
              </a:prstGeom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3040277" y="3312009"/>
              <a:ext cx="1366935" cy="1322265"/>
              <a:chOff x="3528245" y="3761708"/>
              <a:chExt cx="1366935" cy="1322265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3611200" y="3761708"/>
                <a:ext cx="1201024" cy="1322265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720232" y="3806724"/>
                <a:ext cx="98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Stimulate</a:t>
                </a:r>
              </a:p>
            </p:txBody>
          </p:sp>
          <p:pic>
            <p:nvPicPr>
              <p:cNvPr id="12" name="Picture 11" descr="MicroStim Width R zoom-transparent-Shadow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8245" y="4041707"/>
                <a:ext cx="1366935" cy="911290"/>
              </a:xfrm>
              <a:prstGeom prst="rect">
                <a:avLst/>
              </a:prstGeom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5214597" y="4169578"/>
              <a:ext cx="1371095" cy="1272565"/>
              <a:chOff x="5702565" y="4619277"/>
              <a:chExt cx="1371095" cy="1272565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5702565" y="4619277"/>
                <a:ext cx="1371095" cy="12725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853350" y="4696610"/>
                <a:ext cx="6399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Tasks</a:t>
                </a:r>
              </a:p>
            </p:txBody>
          </p:sp>
          <p:sp>
            <p:nvSpPr>
              <p:cNvPr id="16" name="Shape 78"/>
              <p:cNvSpPr/>
              <p:nvPr/>
            </p:nvSpPr>
            <p:spPr>
              <a:xfrm>
                <a:off x="5816612" y="4973609"/>
                <a:ext cx="1143000" cy="742950"/>
              </a:xfrm>
              <a:prstGeom prst="rect">
                <a:avLst/>
              </a:prstGeom>
              <a:solidFill>
                <a:srgbClr val="000000"/>
              </a:solidFill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37706" tIns="37706" rIns="37706" bIns="37706" anchor="ctr" anchorCtr="0">
                <a:noAutofit/>
              </a:bodyPr>
              <a:lstStyle/>
              <a:p>
                <a:pPr algn="ctr"/>
                <a:r>
                  <a:rPr lang="en" sz="1400" dirty="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020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917230" y="1415856"/>
              <a:ext cx="2307104" cy="2371284"/>
              <a:chOff x="5364373" y="1865555"/>
              <a:chExt cx="2307104" cy="237128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5364373" y="1865555"/>
                <a:ext cx="2254221" cy="23712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372450" y="1914640"/>
                <a:ext cx="2299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Closed-loop Physiology</a:t>
                </a: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0625" y="2213361"/>
                <a:ext cx="1701716" cy="712488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830715" y="3666223"/>
              <a:ext cx="1684166" cy="1600637"/>
              <a:chOff x="1343033" y="4115922"/>
              <a:chExt cx="1684166" cy="1600637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343033" y="4171947"/>
                <a:ext cx="1684166" cy="154461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95426" y="4115922"/>
                <a:ext cx="779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Patient</a:t>
                </a:r>
              </a:p>
            </p:txBody>
          </p:sp>
        </p:grpSp>
        <p:sp>
          <p:nvSpPr>
            <p:cNvPr id="15" name="Up Arrow 14"/>
            <p:cNvSpPr/>
            <p:nvPr/>
          </p:nvSpPr>
          <p:spPr>
            <a:xfrm>
              <a:off x="1561264" y="2518173"/>
              <a:ext cx="223068" cy="1146630"/>
            </a:xfrm>
            <a:prstGeom prst="up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Up Arrow 57"/>
            <p:cNvSpPr/>
            <p:nvPr/>
          </p:nvSpPr>
          <p:spPr>
            <a:xfrm rot="5400000">
              <a:off x="3715840" y="946515"/>
              <a:ext cx="187036" cy="2126133"/>
            </a:xfrm>
            <a:prstGeom prst="up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Up Arrow 58"/>
            <p:cNvSpPr/>
            <p:nvPr/>
          </p:nvSpPr>
          <p:spPr>
            <a:xfrm rot="16200000">
              <a:off x="3838778" y="3752804"/>
              <a:ext cx="75904" cy="2446904"/>
            </a:xfrm>
            <a:prstGeom prst="upArrow">
              <a:avLst/>
            </a:prstGeom>
            <a:ln w="762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29850" y="1717977"/>
              <a:ext cx="1491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1400" b="1" dirty="0">
                  <a:ln/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Neuronal Data</a:t>
              </a:r>
            </a:p>
          </p:txBody>
        </p:sp>
        <p:sp>
          <p:nvSpPr>
            <p:cNvPr id="75" name="Up Arrow 74"/>
            <p:cNvSpPr/>
            <p:nvPr/>
          </p:nvSpPr>
          <p:spPr>
            <a:xfrm rot="16200000">
              <a:off x="2676492" y="4020315"/>
              <a:ext cx="341333" cy="515406"/>
            </a:xfrm>
            <a:prstGeom prst="up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Bent-Up Arrow 78"/>
            <p:cNvSpPr/>
            <p:nvPr/>
          </p:nvSpPr>
          <p:spPr>
            <a:xfrm rot="10800000">
              <a:off x="3511691" y="2871208"/>
              <a:ext cx="1360731" cy="401872"/>
            </a:xfrm>
            <a:prstGeom prst="bentUpArrow">
              <a:avLst>
                <a:gd name="adj1" fmla="val 35684"/>
                <a:gd name="adj2" fmla="val 46344"/>
                <a:gd name="adj3" fmla="val 1856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895558" y="3913250"/>
              <a:ext cx="1554480" cy="1239022"/>
              <a:chOff x="426430" y="1699075"/>
              <a:chExt cx="4757283" cy="379186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0942" y="1839188"/>
                <a:ext cx="4652771" cy="3651754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07904" y="1699075"/>
                <a:ext cx="2198771" cy="51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err="1">
                    <a:solidFill>
                      <a:srgbClr val="FF40FF"/>
                    </a:solidFill>
                    <a:latin typeface="+mn-lt"/>
                  </a:rPr>
                  <a:t>dACC</a:t>
                </a:r>
                <a:r>
                  <a:rPr lang="en-US" sz="500" b="1" dirty="0">
                    <a:solidFill>
                      <a:srgbClr val="FF40FF"/>
                    </a:solidFill>
                    <a:latin typeface="+mn-lt"/>
                  </a:rPr>
                  <a:t> stimulation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6430" y="4478189"/>
                <a:ext cx="3128444" cy="75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 err="1">
                    <a:solidFill>
                      <a:srgbClr val="00B0F0"/>
                    </a:solidFill>
                    <a:latin typeface="+mn-lt"/>
                  </a:rPr>
                  <a:t>rACC</a:t>
                </a:r>
                <a:r>
                  <a:rPr lang="en-US" sz="500" b="1" dirty="0">
                    <a:solidFill>
                      <a:srgbClr val="00B0F0"/>
                    </a:solidFill>
                    <a:latin typeface="+mn-lt"/>
                  </a:rPr>
                  <a:t>-Amygdala </a:t>
                </a:r>
              </a:p>
              <a:p>
                <a:pPr algn="ctr"/>
                <a:r>
                  <a:rPr lang="en-US" sz="500" b="1" dirty="0">
                    <a:solidFill>
                      <a:srgbClr val="00B0F0"/>
                    </a:solidFill>
                    <a:latin typeface="+mn-lt"/>
                  </a:rPr>
                  <a:t>theta band coherence, </a:t>
                </a:r>
              </a:p>
            </p:txBody>
          </p:sp>
          <p:sp>
            <p:nvSpPr>
              <p:cNvPr id="49" name="Right Arrow 48"/>
              <p:cNvSpPr/>
              <p:nvPr/>
            </p:nvSpPr>
            <p:spPr>
              <a:xfrm rot="3481967">
                <a:off x="1582380" y="2297906"/>
                <a:ext cx="590238" cy="206667"/>
              </a:xfrm>
              <a:prstGeom prst="rightArrow">
                <a:avLst/>
              </a:prstGeom>
              <a:solidFill>
                <a:srgbClr val="FF40FF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/>
              </a:p>
            </p:txBody>
          </p:sp>
          <p:sp>
            <p:nvSpPr>
              <p:cNvPr id="50" name="Right Arrow 49"/>
              <p:cNvSpPr/>
              <p:nvPr/>
            </p:nvSpPr>
            <p:spPr>
              <a:xfrm rot="17732126">
                <a:off x="1451685" y="4161013"/>
                <a:ext cx="734756" cy="215164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/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7" t="28791" r="40902" b="52903"/>
            <a:stretch/>
          </p:blipFill>
          <p:spPr>
            <a:xfrm>
              <a:off x="5193482" y="2687672"/>
              <a:ext cx="1679357" cy="798227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5900144" y="2461338"/>
              <a:ext cx="0" cy="22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0800000">
              <a:off x="6108424" y="2470443"/>
              <a:ext cx="0" cy="22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651767" y="1793081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GUI (host)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393169" y="2696103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Decider (target)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06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CLoSES-SEM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6C972-8798-4AF9-AA8A-18212259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072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Decoding/Detection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5626499" cy="52062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stimulation if feature at a particular frequency band is above (below) threshold for a specified duration. </a:t>
            </a:r>
          </a:p>
          <a:p>
            <a:r>
              <a:rPr lang="en-US" dirty="0"/>
              <a:t> Implemented features:</a:t>
            </a:r>
          </a:p>
          <a:p>
            <a:pPr lvl="1"/>
            <a:r>
              <a:rPr lang="en-US" dirty="0"/>
              <a:t> Power and coherence </a:t>
            </a:r>
          </a:p>
          <a:p>
            <a:pPr lvl="1"/>
            <a:r>
              <a:rPr lang="en-US" dirty="0"/>
              <a:t> Various frequency bands. 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sz="2200" dirty="0"/>
              <a:t>ECR / Movies: Theta coherence</a:t>
            </a:r>
          </a:p>
          <a:p>
            <a:pPr lvl="2"/>
            <a:r>
              <a:rPr lang="en-US" sz="2200" dirty="0"/>
              <a:t>MSIT: </a:t>
            </a:r>
            <a:r>
              <a:rPr lang="en-US" sz="2200" dirty="0" err="1"/>
              <a:t>HighGammaRipple</a:t>
            </a:r>
            <a:r>
              <a:rPr lang="en-US" sz="2200" dirty="0"/>
              <a:t> smooth power</a:t>
            </a:r>
          </a:p>
          <a:p>
            <a:pPr lvl="2"/>
            <a:r>
              <a:rPr lang="en-US" sz="2200" dirty="0"/>
              <a:t>Spikes : no-filter smooth power</a:t>
            </a:r>
          </a:p>
          <a:p>
            <a:pPr lvl="2"/>
            <a:r>
              <a:rPr lang="en-US" sz="2200" dirty="0"/>
              <a:t>Sleep: Alpha (or spindles) smooth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584" t="28345" r="778" b="46459"/>
          <a:stretch/>
        </p:blipFill>
        <p:spPr>
          <a:xfrm>
            <a:off x="6522812" y="4461485"/>
            <a:ext cx="2549563" cy="216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665" t="27969" r="994" b="39063"/>
          <a:stretch/>
        </p:blipFill>
        <p:spPr>
          <a:xfrm>
            <a:off x="6587360" y="1341072"/>
            <a:ext cx="2420470" cy="2829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5578965" y="2325355"/>
            <a:ext cx="179087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Frequency Bands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998828" y="5260396"/>
            <a:ext cx="99418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2131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4E2EA-8075-4223-846A-2FE4AA3A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973"/>
            <a:ext cx="9144000" cy="490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Methods: Detectors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909" t="37008" r="1318" b="46208"/>
          <a:stretch/>
        </p:blipFill>
        <p:spPr>
          <a:xfrm>
            <a:off x="6371208" y="758952"/>
            <a:ext cx="2546881" cy="14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9948" y="420398"/>
            <a:ext cx="145841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Detector Type</a:t>
            </a:r>
          </a:p>
        </p:txBody>
      </p:sp>
    </p:spTree>
    <p:extLst>
      <p:ext uri="{BB962C8B-B14F-4D97-AF65-F5344CB8AC3E}">
        <p14:creationId xmlns:p14="http://schemas.microsoft.com/office/powerpoint/2010/main" val="197469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Stimulation could be sent </a:t>
            </a:r>
          </a:p>
          <a:p>
            <a:pPr lvl="1"/>
            <a:r>
              <a:rPr lang="en-US" dirty="0"/>
              <a:t> in real time, </a:t>
            </a:r>
          </a:p>
          <a:p>
            <a:pPr lvl="1"/>
            <a:r>
              <a:rPr lang="en-US" dirty="0"/>
              <a:t>at a trigger (e.g. next trial).</a:t>
            </a:r>
          </a:p>
          <a:p>
            <a:pPr lvl="1"/>
            <a:r>
              <a:rPr lang="en-US" dirty="0"/>
              <a:t> with fix delay (for both)</a:t>
            </a:r>
          </a:p>
          <a:p>
            <a:pPr marL="349250" lvl="1" indent="0">
              <a:buNone/>
            </a:pPr>
            <a:endParaRPr lang="en-US" dirty="0"/>
          </a:p>
          <a:p>
            <a:r>
              <a:rPr lang="en-US" dirty="0"/>
              <a:t>Stimulation output is a TTL pulse</a:t>
            </a:r>
          </a:p>
          <a:p>
            <a:r>
              <a:rPr lang="en-US" dirty="0"/>
              <a:t>It is also possible to modify </a:t>
            </a:r>
            <a:r>
              <a:rPr lang="en-US" dirty="0" err="1"/>
              <a:t>Cerestim</a:t>
            </a:r>
            <a:r>
              <a:rPr lang="en-US" dirty="0"/>
              <a:t> configuration (e.g. for </a:t>
            </a:r>
            <a:r>
              <a:rPr lang="en-US" dirty="0" err="1"/>
              <a:t>MultiSite</a:t>
            </a:r>
            <a:r>
              <a:rPr lang="en-US" dirty="0"/>
              <a:t>) but this occurs on the host.</a:t>
            </a:r>
          </a:p>
          <a:p>
            <a:r>
              <a:rPr lang="en-US" dirty="0"/>
              <a:t>Additional outputs on parallel port:</a:t>
            </a:r>
          </a:p>
          <a:p>
            <a:pPr lvl="1"/>
            <a:r>
              <a:rPr lang="en-US" dirty="0"/>
              <a:t>Channels to Stim (in case of Multi-Site)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200" t="19285" r="6500" b="2237"/>
          <a:stretch/>
        </p:blipFill>
        <p:spPr>
          <a:xfrm>
            <a:off x="320041" y="1495044"/>
            <a:ext cx="8229600" cy="415925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36208" y="2606040"/>
            <a:ext cx="2553780" cy="341859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4690872" y="5893308"/>
            <a:ext cx="1545336" cy="603504"/>
          </a:xfrm>
          <a:prstGeom prst="accentBorderCallout2">
            <a:avLst>
              <a:gd name="adj1" fmla="val 32386"/>
              <a:gd name="adj2" fmla="val 103501"/>
              <a:gd name="adj3" fmla="val 32386"/>
              <a:gd name="adj4" fmla="val 118836"/>
              <a:gd name="adj5" fmla="val -72348"/>
              <a:gd name="adj6" fmla="val 141499"/>
            </a:avLst>
          </a:prstGeom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decider computer</a:t>
            </a:r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6720840" y="1576967"/>
            <a:ext cx="960120" cy="484632"/>
          </a:xfrm>
          <a:prstGeom prst="accentBorderCallout2">
            <a:avLst/>
          </a:prstGeom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host</a:t>
            </a:r>
          </a:p>
          <a:p>
            <a:pPr algn="ctr"/>
            <a:r>
              <a:rPr lang="en-US" dirty="0"/>
              <a:t>(GUI)</a:t>
            </a:r>
          </a:p>
        </p:txBody>
      </p:sp>
      <p:sp>
        <p:nvSpPr>
          <p:cNvPr id="12" name="Line Callout 2 (Border and Accent Bar) 11"/>
          <p:cNvSpPr/>
          <p:nvPr/>
        </p:nvSpPr>
        <p:spPr>
          <a:xfrm>
            <a:off x="1505712" y="4664964"/>
            <a:ext cx="1545336" cy="794004"/>
          </a:xfrm>
          <a:prstGeom prst="accentBorderCallout2">
            <a:avLst>
              <a:gd name="adj1" fmla="val 32386"/>
              <a:gd name="adj2" fmla="val 103501"/>
              <a:gd name="adj3" fmla="val 32386"/>
              <a:gd name="adj4" fmla="val 118836"/>
              <a:gd name="adj5" fmla="val -72348"/>
              <a:gd name="adj6" fmla="val 141499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to Stimulator (TTL)</a:t>
            </a:r>
          </a:p>
        </p:txBody>
      </p:sp>
    </p:spTree>
    <p:extLst>
      <p:ext uri="{BB962C8B-B14F-4D97-AF65-F5344CB8AC3E}">
        <p14:creationId xmlns:p14="http://schemas.microsoft.com/office/powerpoint/2010/main" val="370047915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DARPACalls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Custom 1">
      <a:majorFont>
        <a:latin typeface="Century Gothic"/>
        <a:ea typeface=""/>
        <a:cs typeface=""/>
      </a:majorFont>
      <a:minorFont>
        <a:latin typeface="Tunga"/>
        <a:ea typeface=""/>
        <a:cs typeface="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DARPACalls" id="{51B7A2FA-0CD6-45A1-9C19-D66C1C63B49D}" vid="{C96D3027-1BAD-4FD9-9E80-D81A369A16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ThemeDARPACalls</Template>
  <TotalTime>2979</TotalTime>
  <Words>1151</Words>
  <Application>Microsoft Office PowerPoint</Application>
  <PresentationFormat>On-screen Show (4:3)</PresentationFormat>
  <Paragraphs>199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Century Gothic</vt:lpstr>
      <vt:lpstr>Helvetica Neue</vt:lpstr>
      <vt:lpstr>Tahoma</vt:lpstr>
      <vt:lpstr>Times New Roman</vt:lpstr>
      <vt:lpstr>Tunga</vt:lpstr>
      <vt:lpstr>Wingdings 2</vt:lpstr>
      <vt:lpstr>ThemeDARPACalls</vt:lpstr>
      <vt:lpstr>CLoSES-SEM</vt:lpstr>
      <vt:lpstr>Overview</vt:lpstr>
      <vt:lpstr>Types of Models</vt:lpstr>
      <vt:lpstr>Closed-Loop Hardware Strategy</vt:lpstr>
      <vt:lpstr>CLoSES-SEM Diagram</vt:lpstr>
      <vt:lpstr>Decoding/Detection Methods</vt:lpstr>
      <vt:lpstr>Detection Methods: Detectors</vt:lpstr>
      <vt:lpstr>Stimulation</vt:lpstr>
      <vt:lpstr>Outputs</vt:lpstr>
      <vt:lpstr>Output to Stimulator (TTL)</vt:lpstr>
      <vt:lpstr>Output to Visualization</vt:lpstr>
      <vt:lpstr>Models for different Inputs</vt:lpstr>
      <vt:lpstr>ClosedLoopStimXpcTarget</vt:lpstr>
      <vt:lpstr>Models for different Inputs: Simulations</vt:lpstr>
      <vt:lpstr>How to run CLoSES-SEM with GUI</vt:lpstr>
      <vt:lpstr>Simulation input</vt:lpstr>
      <vt:lpstr>GUI</vt:lpstr>
      <vt:lpstr>GUI</vt:lpstr>
      <vt:lpstr>Model to Visualize and Save data</vt:lpstr>
      <vt:lpstr>GUI Parameters</vt:lpstr>
      <vt:lpstr>GUI parameters</vt:lpstr>
      <vt:lpstr>GUI parameters</vt:lpstr>
      <vt:lpstr>Configuration Parameters - GUI parameters</vt:lpstr>
      <vt:lpstr>Configuration Parameters - Other parameters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Closed Loop to Physiology (Decider)</dc:title>
  <dc:creator>rzelmann</dc:creator>
  <cp:lastModifiedBy>Zelmann, Rina</cp:lastModifiedBy>
  <cp:revision>87</cp:revision>
  <dcterms:created xsi:type="dcterms:W3CDTF">2017-04-28T14:31:58Z</dcterms:created>
  <dcterms:modified xsi:type="dcterms:W3CDTF">2020-03-02T20:29:06Z</dcterms:modified>
</cp:coreProperties>
</file>